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8"/>
  </p:notesMasterIdLst>
  <p:sldIdLst>
    <p:sldId id="256" r:id="rId6"/>
    <p:sldId id="257" r:id="rId7"/>
  </p:sldIdLst>
  <p:sldSz cx="9144000" cy="6858000" type="screen4x3"/>
  <p:notesSz cx="7053263" cy="10180638"/>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127B9B8-0A76-48A9-B99D-57649BB6BF86}" v="17" dt="2026-05-06T11:22:16.8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80523" autoAdjust="0"/>
  </p:normalViewPr>
  <p:slideViewPr>
    <p:cSldViewPr>
      <p:cViewPr varScale="1">
        <p:scale>
          <a:sx n="90" d="100"/>
          <a:sy n="90" d="100"/>
        </p:scale>
        <p:origin x="290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03B450-F861-2749-3EB5-98E0AF6300DA}"/>
              </a:ext>
            </a:extLst>
          </p:cNvPr>
          <p:cNvSpPr>
            <a:spLocks noGrp="1"/>
          </p:cNvSpPr>
          <p:nvPr>
            <p:ph type="hdr" sz="quarter"/>
          </p:nvPr>
        </p:nvSpPr>
        <p:spPr>
          <a:xfrm>
            <a:off x="0" y="0"/>
            <a:ext cx="3055938" cy="509588"/>
          </a:xfrm>
          <a:prstGeom prst="rect">
            <a:avLst/>
          </a:prstGeom>
        </p:spPr>
        <p:txBody>
          <a:bodyPr vert="horz" lIns="91440" tIns="45720" rIns="91440" bIns="45720" rtlCol="0"/>
          <a:lstStyle>
            <a:lvl1pPr algn="l" eaLnBrk="1" hangingPunct="1">
              <a:defRPr sz="1200">
                <a:cs typeface="Arial" charset="0"/>
              </a:defRPr>
            </a:lvl1pPr>
          </a:lstStyle>
          <a:p>
            <a:pPr>
              <a:defRPr/>
            </a:pPr>
            <a:endParaRPr lang="en-GB"/>
          </a:p>
        </p:txBody>
      </p:sp>
      <p:sp>
        <p:nvSpPr>
          <p:cNvPr id="3" name="Date Placeholder 2">
            <a:extLst>
              <a:ext uri="{FF2B5EF4-FFF2-40B4-BE49-F238E27FC236}">
                <a16:creationId xmlns:a16="http://schemas.microsoft.com/office/drawing/2014/main" id="{73F40DB4-94FD-495C-00F1-A26A4526F896}"/>
              </a:ext>
            </a:extLst>
          </p:cNvPr>
          <p:cNvSpPr>
            <a:spLocks noGrp="1"/>
          </p:cNvSpPr>
          <p:nvPr>
            <p:ph type="dt" idx="1"/>
          </p:nvPr>
        </p:nvSpPr>
        <p:spPr>
          <a:xfrm>
            <a:off x="3995738" y="0"/>
            <a:ext cx="3055937" cy="509588"/>
          </a:xfrm>
          <a:prstGeom prst="rect">
            <a:avLst/>
          </a:prstGeom>
        </p:spPr>
        <p:txBody>
          <a:bodyPr vert="horz" lIns="91440" tIns="45720" rIns="91440" bIns="45720" rtlCol="0"/>
          <a:lstStyle>
            <a:lvl1pPr algn="r" eaLnBrk="1" hangingPunct="1">
              <a:defRPr sz="1200">
                <a:cs typeface="Arial" charset="0"/>
              </a:defRPr>
            </a:lvl1pPr>
          </a:lstStyle>
          <a:p>
            <a:pPr>
              <a:defRPr/>
            </a:pPr>
            <a:fld id="{88862908-6491-464A-917A-A3E42B659C76}" type="datetimeFigureOut">
              <a:rPr lang="en-GB"/>
              <a:pPr>
                <a:defRPr/>
              </a:pPr>
              <a:t>11/06/2026</a:t>
            </a:fld>
            <a:endParaRPr lang="en-GB"/>
          </a:p>
        </p:txBody>
      </p:sp>
      <p:sp>
        <p:nvSpPr>
          <p:cNvPr id="4" name="Slide Image Placeholder 3">
            <a:extLst>
              <a:ext uri="{FF2B5EF4-FFF2-40B4-BE49-F238E27FC236}">
                <a16:creationId xmlns:a16="http://schemas.microsoft.com/office/drawing/2014/main" id="{977DECF3-8E78-8F3D-46AE-03DCAB3DF322}"/>
              </a:ext>
            </a:extLst>
          </p:cNvPr>
          <p:cNvSpPr>
            <a:spLocks noGrp="1" noRot="1" noChangeAspect="1"/>
          </p:cNvSpPr>
          <p:nvPr>
            <p:ph type="sldImg" idx="2"/>
          </p:nvPr>
        </p:nvSpPr>
        <p:spPr>
          <a:xfrm>
            <a:off x="982663" y="763588"/>
            <a:ext cx="5089525" cy="381793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81339EFF-A5F8-EAAF-2658-904C8B19F5B9}"/>
              </a:ext>
            </a:extLst>
          </p:cNvPr>
          <p:cNvSpPr>
            <a:spLocks noGrp="1"/>
          </p:cNvSpPr>
          <p:nvPr>
            <p:ph type="body" sz="quarter" idx="3"/>
          </p:nvPr>
        </p:nvSpPr>
        <p:spPr>
          <a:xfrm>
            <a:off x="704850" y="4835525"/>
            <a:ext cx="5643563" cy="45815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B1401C3-ED33-58E0-5296-E35B4E2D7D60}"/>
              </a:ext>
            </a:extLst>
          </p:cNvPr>
          <p:cNvSpPr>
            <a:spLocks noGrp="1"/>
          </p:cNvSpPr>
          <p:nvPr>
            <p:ph type="ftr" sz="quarter" idx="4"/>
          </p:nvPr>
        </p:nvSpPr>
        <p:spPr>
          <a:xfrm>
            <a:off x="0" y="9669463"/>
            <a:ext cx="3055938" cy="509587"/>
          </a:xfrm>
          <a:prstGeom prst="rect">
            <a:avLst/>
          </a:prstGeom>
        </p:spPr>
        <p:txBody>
          <a:bodyPr vert="horz" lIns="91440" tIns="45720" rIns="91440" bIns="45720" rtlCol="0" anchor="b"/>
          <a:lstStyle>
            <a:lvl1pPr algn="l" eaLnBrk="1" hangingPunct="1">
              <a:defRPr sz="120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1AC26509-9373-B4FF-B535-7709C1C29020}"/>
              </a:ext>
            </a:extLst>
          </p:cNvPr>
          <p:cNvSpPr>
            <a:spLocks noGrp="1"/>
          </p:cNvSpPr>
          <p:nvPr>
            <p:ph type="sldNum" sz="quarter" idx="5"/>
          </p:nvPr>
        </p:nvSpPr>
        <p:spPr>
          <a:xfrm>
            <a:off x="3995738" y="9669463"/>
            <a:ext cx="3055937" cy="5095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73AC6684-1CF3-4393-8A79-C8D2842583B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CBFDD0C6-951B-9EE1-10CB-98761D5676D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a:extLst>
              <a:ext uri="{FF2B5EF4-FFF2-40B4-BE49-F238E27FC236}">
                <a16:creationId xmlns:a16="http://schemas.microsoft.com/office/drawing/2014/main" id="{FF07DD81-CE99-B614-13A7-509574F0B3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100" name="Slide Number Placeholder 3">
            <a:extLst>
              <a:ext uri="{FF2B5EF4-FFF2-40B4-BE49-F238E27FC236}">
                <a16:creationId xmlns:a16="http://schemas.microsoft.com/office/drawing/2014/main" id="{E2C8C983-19E0-DCE5-BA41-920E82FDEB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B79C255-7283-49FC-98E9-AE588FFCED2D}" type="slidenum">
              <a:rPr lang="en-GB" altLang="en-US" smtClean="0"/>
              <a:pPr>
                <a:spcBef>
                  <a:spcPct val="0"/>
                </a:spcBef>
              </a:pPr>
              <a:t>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8A9E5FC-B9E7-3169-A778-272CCE33E9DA}"/>
              </a:ext>
            </a:extLst>
          </p:cNvPr>
          <p:cNvSpPr>
            <a:spLocks noGrp="1"/>
          </p:cNvSpPr>
          <p:nvPr>
            <p:ph type="dt" sz="half" idx="10"/>
          </p:nvPr>
        </p:nvSpPr>
        <p:spPr/>
        <p:txBody>
          <a:bodyPr/>
          <a:lstStyle>
            <a:lvl1pPr>
              <a:defRPr/>
            </a:lvl1pPr>
          </a:lstStyle>
          <a:p>
            <a:pPr>
              <a:defRPr/>
            </a:pPr>
            <a:fld id="{27D95A89-E6B0-4BF0-95C9-7A26DC6486C0}" type="datetimeFigureOut">
              <a:rPr lang="en-GB"/>
              <a:pPr>
                <a:defRPr/>
              </a:pPr>
              <a:t>11/06/2026</a:t>
            </a:fld>
            <a:endParaRPr lang="en-GB" dirty="0"/>
          </a:p>
        </p:txBody>
      </p:sp>
      <p:sp>
        <p:nvSpPr>
          <p:cNvPr id="5" name="Footer Placeholder 4">
            <a:extLst>
              <a:ext uri="{FF2B5EF4-FFF2-40B4-BE49-F238E27FC236}">
                <a16:creationId xmlns:a16="http://schemas.microsoft.com/office/drawing/2014/main" id="{A71A8BB4-DC2C-ACAB-639C-8E5D5799E9A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32417C8-0A7C-7AED-B4F9-E55CE3DC17C9}"/>
              </a:ext>
            </a:extLst>
          </p:cNvPr>
          <p:cNvSpPr>
            <a:spLocks noGrp="1"/>
          </p:cNvSpPr>
          <p:nvPr>
            <p:ph type="sldNum" sz="quarter" idx="12"/>
          </p:nvPr>
        </p:nvSpPr>
        <p:spPr/>
        <p:txBody>
          <a:bodyPr/>
          <a:lstStyle>
            <a:lvl1pPr>
              <a:defRPr/>
            </a:lvl1pPr>
          </a:lstStyle>
          <a:p>
            <a:pPr>
              <a:defRPr/>
            </a:pPr>
            <a:fld id="{F1E01313-21F3-413B-B5AA-732B533B2366}" type="slidenum">
              <a:rPr lang="en-GB" altLang="en-US"/>
              <a:pPr>
                <a:defRPr/>
              </a:pPr>
              <a:t>‹#›</a:t>
            </a:fld>
            <a:endParaRPr lang="en-GB" altLang="en-US"/>
          </a:p>
        </p:txBody>
      </p:sp>
    </p:spTree>
    <p:extLst>
      <p:ext uri="{BB962C8B-B14F-4D97-AF65-F5344CB8AC3E}">
        <p14:creationId xmlns:p14="http://schemas.microsoft.com/office/powerpoint/2010/main" val="3906788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532FA0-E281-732A-D7C0-9E05E92034C6}"/>
              </a:ext>
            </a:extLst>
          </p:cNvPr>
          <p:cNvSpPr>
            <a:spLocks noGrp="1"/>
          </p:cNvSpPr>
          <p:nvPr>
            <p:ph type="dt" sz="half" idx="10"/>
          </p:nvPr>
        </p:nvSpPr>
        <p:spPr/>
        <p:txBody>
          <a:bodyPr/>
          <a:lstStyle>
            <a:lvl1pPr>
              <a:defRPr/>
            </a:lvl1pPr>
          </a:lstStyle>
          <a:p>
            <a:pPr>
              <a:defRPr/>
            </a:pPr>
            <a:fld id="{4250A01A-B948-4760-9AC9-4D04DFEF3311}" type="datetimeFigureOut">
              <a:rPr lang="en-GB"/>
              <a:pPr>
                <a:defRPr/>
              </a:pPr>
              <a:t>11/06/2026</a:t>
            </a:fld>
            <a:endParaRPr lang="en-GB" dirty="0"/>
          </a:p>
        </p:txBody>
      </p:sp>
      <p:sp>
        <p:nvSpPr>
          <p:cNvPr id="5" name="Footer Placeholder 4">
            <a:extLst>
              <a:ext uri="{FF2B5EF4-FFF2-40B4-BE49-F238E27FC236}">
                <a16:creationId xmlns:a16="http://schemas.microsoft.com/office/drawing/2014/main" id="{7961ABD8-2BE2-73A0-F209-FBCCE2CF7F9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EAB1DE7-2836-5130-7737-A64F9DDEECA4}"/>
              </a:ext>
            </a:extLst>
          </p:cNvPr>
          <p:cNvSpPr>
            <a:spLocks noGrp="1"/>
          </p:cNvSpPr>
          <p:nvPr>
            <p:ph type="sldNum" sz="quarter" idx="12"/>
          </p:nvPr>
        </p:nvSpPr>
        <p:spPr/>
        <p:txBody>
          <a:bodyPr/>
          <a:lstStyle>
            <a:lvl1pPr>
              <a:defRPr/>
            </a:lvl1pPr>
          </a:lstStyle>
          <a:p>
            <a:pPr>
              <a:defRPr/>
            </a:pPr>
            <a:fld id="{C97759AB-A094-4347-AC2E-1ECA375D3C17}" type="slidenum">
              <a:rPr lang="en-GB" altLang="en-US"/>
              <a:pPr>
                <a:defRPr/>
              </a:pPr>
              <a:t>‹#›</a:t>
            </a:fld>
            <a:endParaRPr lang="en-GB" altLang="en-US"/>
          </a:p>
        </p:txBody>
      </p:sp>
    </p:spTree>
    <p:extLst>
      <p:ext uri="{BB962C8B-B14F-4D97-AF65-F5344CB8AC3E}">
        <p14:creationId xmlns:p14="http://schemas.microsoft.com/office/powerpoint/2010/main" val="1836829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A5B5DE-52A8-883A-ACEC-D6E25570FA2F}"/>
              </a:ext>
            </a:extLst>
          </p:cNvPr>
          <p:cNvSpPr>
            <a:spLocks noGrp="1"/>
          </p:cNvSpPr>
          <p:nvPr>
            <p:ph type="dt" sz="half" idx="10"/>
          </p:nvPr>
        </p:nvSpPr>
        <p:spPr/>
        <p:txBody>
          <a:bodyPr/>
          <a:lstStyle>
            <a:lvl1pPr>
              <a:defRPr/>
            </a:lvl1pPr>
          </a:lstStyle>
          <a:p>
            <a:pPr>
              <a:defRPr/>
            </a:pPr>
            <a:fld id="{BC1756F5-9CD2-42B0-8F36-C7853D080842}" type="datetimeFigureOut">
              <a:rPr lang="en-GB"/>
              <a:pPr>
                <a:defRPr/>
              </a:pPr>
              <a:t>11/06/2026</a:t>
            </a:fld>
            <a:endParaRPr lang="en-GB" dirty="0"/>
          </a:p>
        </p:txBody>
      </p:sp>
      <p:sp>
        <p:nvSpPr>
          <p:cNvPr id="5" name="Footer Placeholder 4">
            <a:extLst>
              <a:ext uri="{FF2B5EF4-FFF2-40B4-BE49-F238E27FC236}">
                <a16:creationId xmlns:a16="http://schemas.microsoft.com/office/drawing/2014/main" id="{84188C6A-5B36-6C10-FC3B-96A32B19356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602FF76-1E28-328C-F485-D4FF474A0D25}"/>
              </a:ext>
            </a:extLst>
          </p:cNvPr>
          <p:cNvSpPr>
            <a:spLocks noGrp="1"/>
          </p:cNvSpPr>
          <p:nvPr>
            <p:ph type="sldNum" sz="quarter" idx="12"/>
          </p:nvPr>
        </p:nvSpPr>
        <p:spPr/>
        <p:txBody>
          <a:bodyPr/>
          <a:lstStyle>
            <a:lvl1pPr>
              <a:defRPr/>
            </a:lvl1pPr>
          </a:lstStyle>
          <a:p>
            <a:pPr>
              <a:defRPr/>
            </a:pPr>
            <a:fld id="{2B6211D3-9755-4D5D-9005-B5D23AFF2746}" type="slidenum">
              <a:rPr lang="en-GB" altLang="en-US"/>
              <a:pPr>
                <a:defRPr/>
              </a:pPr>
              <a:t>‹#›</a:t>
            </a:fld>
            <a:endParaRPr lang="en-GB" altLang="en-US"/>
          </a:p>
        </p:txBody>
      </p:sp>
    </p:spTree>
    <p:extLst>
      <p:ext uri="{BB962C8B-B14F-4D97-AF65-F5344CB8AC3E}">
        <p14:creationId xmlns:p14="http://schemas.microsoft.com/office/powerpoint/2010/main" val="1898856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D2D2CF59-FB08-B5F7-8911-60DBA58A8202}"/>
              </a:ext>
            </a:extLst>
          </p:cNvPr>
          <p:cNvSpPr>
            <a:spLocks noGrp="1"/>
          </p:cNvSpPr>
          <p:nvPr>
            <p:ph type="dt" sz="half" idx="10"/>
          </p:nvPr>
        </p:nvSpPr>
        <p:spPr/>
        <p:txBody>
          <a:bodyPr/>
          <a:lstStyle>
            <a:lvl1pPr>
              <a:defRPr/>
            </a:lvl1pPr>
          </a:lstStyle>
          <a:p>
            <a:pPr>
              <a:defRPr/>
            </a:pPr>
            <a:fld id="{F28055CE-434D-4B61-B3A3-C17680146924}" type="datetimeFigureOut">
              <a:rPr lang="en-GB"/>
              <a:pPr>
                <a:defRPr/>
              </a:pPr>
              <a:t>11/06/2026</a:t>
            </a:fld>
            <a:endParaRPr lang="en-GB" dirty="0"/>
          </a:p>
        </p:txBody>
      </p:sp>
      <p:sp>
        <p:nvSpPr>
          <p:cNvPr id="6" name="Footer Placeholder 4">
            <a:extLst>
              <a:ext uri="{FF2B5EF4-FFF2-40B4-BE49-F238E27FC236}">
                <a16:creationId xmlns:a16="http://schemas.microsoft.com/office/drawing/2014/main" id="{E9822B34-4943-9E7A-C8A1-7B0010DF4FC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8A5E26C-08E2-90AE-993F-B3727F2893CA}"/>
              </a:ext>
            </a:extLst>
          </p:cNvPr>
          <p:cNvSpPr>
            <a:spLocks noGrp="1"/>
          </p:cNvSpPr>
          <p:nvPr>
            <p:ph type="sldNum" sz="quarter" idx="12"/>
          </p:nvPr>
        </p:nvSpPr>
        <p:spPr/>
        <p:txBody>
          <a:bodyPr/>
          <a:lstStyle>
            <a:lvl1pPr>
              <a:defRPr/>
            </a:lvl1pPr>
          </a:lstStyle>
          <a:p>
            <a:pPr>
              <a:defRPr/>
            </a:pPr>
            <a:fld id="{CD5D857E-5D12-4ACB-AC22-43603CEF755D}" type="slidenum">
              <a:rPr lang="en-GB" altLang="en-US"/>
              <a:pPr>
                <a:defRPr/>
              </a:pPr>
              <a:t>‹#›</a:t>
            </a:fld>
            <a:endParaRPr lang="en-GB" altLang="en-US"/>
          </a:p>
        </p:txBody>
      </p:sp>
    </p:spTree>
    <p:extLst>
      <p:ext uri="{BB962C8B-B14F-4D97-AF65-F5344CB8AC3E}">
        <p14:creationId xmlns:p14="http://schemas.microsoft.com/office/powerpoint/2010/main" val="2245824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0932F17E-2D3F-7A34-99F1-9B744EC4D309}"/>
              </a:ext>
            </a:extLst>
          </p:cNvPr>
          <p:cNvSpPr>
            <a:spLocks noGrp="1"/>
          </p:cNvSpPr>
          <p:nvPr>
            <p:ph type="dt" sz="half" idx="10"/>
          </p:nvPr>
        </p:nvSpPr>
        <p:spPr/>
        <p:txBody>
          <a:bodyPr/>
          <a:lstStyle>
            <a:lvl1pPr>
              <a:defRPr/>
            </a:lvl1pPr>
          </a:lstStyle>
          <a:p>
            <a:pPr>
              <a:defRPr/>
            </a:pPr>
            <a:fld id="{C9BEFD23-7978-4CED-B755-6E713636C26D}" type="datetimeFigureOut">
              <a:rPr lang="en-GB"/>
              <a:pPr>
                <a:defRPr/>
              </a:pPr>
              <a:t>11/06/2026</a:t>
            </a:fld>
            <a:endParaRPr lang="en-GB" dirty="0"/>
          </a:p>
        </p:txBody>
      </p:sp>
      <p:sp>
        <p:nvSpPr>
          <p:cNvPr id="8" name="Footer Placeholder 4">
            <a:extLst>
              <a:ext uri="{FF2B5EF4-FFF2-40B4-BE49-F238E27FC236}">
                <a16:creationId xmlns:a16="http://schemas.microsoft.com/office/drawing/2014/main" id="{0D79EE22-D2E1-9D1F-66F8-DB96109DEAC0}"/>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14D5CD4A-E012-57B6-8CE1-5B357E44BBB5}"/>
              </a:ext>
            </a:extLst>
          </p:cNvPr>
          <p:cNvSpPr>
            <a:spLocks noGrp="1"/>
          </p:cNvSpPr>
          <p:nvPr>
            <p:ph type="sldNum" sz="quarter" idx="12"/>
          </p:nvPr>
        </p:nvSpPr>
        <p:spPr/>
        <p:txBody>
          <a:bodyPr/>
          <a:lstStyle>
            <a:lvl1pPr>
              <a:defRPr/>
            </a:lvl1pPr>
          </a:lstStyle>
          <a:p>
            <a:pPr>
              <a:defRPr/>
            </a:pPr>
            <a:fld id="{9904FFA1-31AF-4BF8-AE97-E77D23AEDB34}" type="slidenum">
              <a:rPr lang="en-GB" altLang="en-US"/>
              <a:pPr>
                <a:defRPr/>
              </a:pPr>
              <a:t>‹#›</a:t>
            </a:fld>
            <a:endParaRPr lang="en-GB" altLang="en-US"/>
          </a:p>
        </p:txBody>
      </p:sp>
    </p:spTree>
    <p:extLst>
      <p:ext uri="{BB962C8B-B14F-4D97-AF65-F5344CB8AC3E}">
        <p14:creationId xmlns:p14="http://schemas.microsoft.com/office/powerpoint/2010/main" val="3507479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7101947-FD10-5A4E-E2B4-5B4FB0EC68B7}"/>
              </a:ext>
            </a:extLst>
          </p:cNvPr>
          <p:cNvSpPr>
            <a:spLocks noGrp="1"/>
          </p:cNvSpPr>
          <p:nvPr>
            <p:ph type="dt" sz="half" idx="10"/>
          </p:nvPr>
        </p:nvSpPr>
        <p:spPr/>
        <p:txBody>
          <a:bodyPr/>
          <a:lstStyle>
            <a:lvl1pPr>
              <a:defRPr/>
            </a:lvl1pPr>
          </a:lstStyle>
          <a:p>
            <a:pPr>
              <a:defRPr/>
            </a:pPr>
            <a:fld id="{10089BC7-9947-4C45-94EF-A56DF1C95EEB}" type="datetimeFigureOut">
              <a:rPr lang="en-GB"/>
              <a:pPr>
                <a:defRPr/>
              </a:pPr>
              <a:t>11/06/2026</a:t>
            </a:fld>
            <a:endParaRPr lang="en-GB" dirty="0"/>
          </a:p>
        </p:txBody>
      </p:sp>
      <p:sp>
        <p:nvSpPr>
          <p:cNvPr id="4" name="Footer Placeholder 4">
            <a:extLst>
              <a:ext uri="{FF2B5EF4-FFF2-40B4-BE49-F238E27FC236}">
                <a16:creationId xmlns:a16="http://schemas.microsoft.com/office/drawing/2014/main" id="{FCB97EAC-8937-96AE-2D02-FD0419A8DD27}"/>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E5A9F3C5-580E-68BD-FA72-341C901618ED}"/>
              </a:ext>
            </a:extLst>
          </p:cNvPr>
          <p:cNvSpPr>
            <a:spLocks noGrp="1"/>
          </p:cNvSpPr>
          <p:nvPr>
            <p:ph type="sldNum" sz="quarter" idx="12"/>
          </p:nvPr>
        </p:nvSpPr>
        <p:spPr/>
        <p:txBody>
          <a:bodyPr/>
          <a:lstStyle>
            <a:lvl1pPr>
              <a:defRPr/>
            </a:lvl1pPr>
          </a:lstStyle>
          <a:p>
            <a:pPr>
              <a:defRPr/>
            </a:pPr>
            <a:fld id="{FDE4BD64-0BC9-44EF-AD52-5136B512B9FD}" type="slidenum">
              <a:rPr lang="en-GB" altLang="en-US"/>
              <a:pPr>
                <a:defRPr/>
              </a:pPr>
              <a:t>‹#›</a:t>
            </a:fld>
            <a:endParaRPr lang="en-GB" altLang="en-US"/>
          </a:p>
        </p:txBody>
      </p:sp>
    </p:spTree>
    <p:extLst>
      <p:ext uri="{BB962C8B-B14F-4D97-AF65-F5344CB8AC3E}">
        <p14:creationId xmlns:p14="http://schemas.microsoft.com/office/powerpoint/2010/main" val="3368557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172F3BD-5867-FF2D-1491-DD4678C26D16}"/>
              </a:ext>
            </a:extLst>
          </p:cNvPr>
          <p:cNvSpPr>
            <a:spLocks noGrp="1"/>
          </p:cNvSpPr>
          <p:nvPr>
            <p:ph type="dt" sz="half" idx="10"/>
          </p:nvPr>
        </p:nvSpPr>
        <p:spPr/>
        <p:txBody>
          <a:bodyPr/>
          <a:lstStyle>
            <a:lvl1pPr>
              <a:defRPr/>
            </a:lvl1pPr>
          </a:lstStyle>
          <a:p>
            <a:pPr>
              <a:defRPr/>
            </a:pPr>
            <a:fld id="{020526B6-D8CB-4AD5-9AF5-023B52C23DEC}" type="datetimeFigureOut">
              <a:rPr lang="en-GB"/>
              <a:pPr>
                <a:defRPr/>
              </a:pPr>
              <a:t>11/06/2026</a:t>
            </a:fld>
            <a:endParaRPr lang="en-GB" dirty="0"/>
          </a:p>
        </p:txBody>
      </p:sp>
      <p:sp>
        <p:nvSpPr>
          <p:cNvPr id="3" name="Footer Placeholder 4">
            <a:extLst>
              <a:ext uri="{FF2B5EF4-FFF2-40B4-BE49-F238E27FC236}">
                <a16:creationId xmlns:a16="http://schemas.microsoft.com/office/drawing/2014/main" id="{089D8784-9498-C903-41A3-67B8EC4185AF}"/>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0647493D-62AF-CF98-0D3E-5BB366607A1F}"/>
              </a:ext>
            </a:extLst>
          </p:cNvPr>
          <p:cNvSpPr>
            <a:spLocks noGrp="1"/>
          </p:cNvSpPr>
          <p:nvPr>
            <p:ph type="sldNum" sz="quarter" idx="12"/>
          </p:nvPr>
        </p:nvSpPr>
        <p:spPr/>
        <p:txBody>
          <a:bodyPr/>
          <a:lstStyle>
            <a:lvl1pPr>
              <a:defRPr/>
            </a:lvl1pPr>
          </a:lstStyle>
          <a:p>
            <a:pPr>
              <a:defRPr/>
            </a:pPr>
            <a:fld id="{8ABD402A-F164-4512-80E5-C178EF1F7CC5}" type="slidenum">
              <a:rPr lang="en-GB" altLang="en-US"/>
              <a:pPr>
                <a:defRPr/>
              </a:pPr>
              <a:t>‹#›</a:t>
            </a:fld>
            <a:endParaRPr lang="en-GB" altLang="en-US"/>
          </a:p>
        </p:txBody>
      </p:sp>
    </p:spTree>
    <p:extLst>
      <p:ext uri="{BB962C8B-B14F-4D97-AF65-F5344CB8AC3E}">
        <p14:creationId xmlns:p14="http://schemas.microsoft.com/office/powerpoint/2010/main" val="109810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2C77287-6EA7-71E2-FE10-B664A7560838}"/>
              </a:ext>
            </a:extLst>
          </p:cNvPr>
          <p:cNvSpPr>
            <a:spLocks noGrp="1"/>
          </p:cNvSpPr>
          <p:nvPr>
            <p:ph type="dt" sz="half" idx="10"/>
          </p:nvPr>
        </p:nvSpPr>
        <p:spPr/>
        <p:txBody>
          <a:bodyPr/>
          <a:lstStyle>
            <a:lvl1pPr>
              <a:defRPr/>
            </a:lvl1pPr>
          </a:lstStyle>
          <a:p>
            <a:pPr>
              <a:defRPr/>
            </a:pPr>
            <a:fld id="{D194E2B5-6A3F-48D8-BE25-A18EF5E57774}" type="datetimeFigureOut">
              <a:rPr lang="en-GB"/>
              <a:pPr>
                <a:defRPr/>
              </a:pPr>
              <a:t>11/06/2026</a:t>
            </a:fld>
            <a:endParaRPr lang="en-GB" dirty="0"/>
          </a:p>
        </p:txBody>
      </p:sp>
      <p:sp>
        <p:nvSpPr>
          <p:cNvPr id="6" name="Footer Placeholder 4">
            <a:extLst>
              <a:ext uri="{FF2B5EF4-FFF2-40B4-BE49-F238E27FC236}">
                <a16:creationId xmlns:a16="http://schemas.microsoft.com/office/drawing/2014/main" id="{3DD97A0A-A682-8776-2035-F13FDF590C5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65D1EA76-32E3-E906-05E9-82F4BFD1C231}"/>
              </a:ext>
            </a:extLst>
          </p:cNvPr>
          <p:cNvSpPr>
            <a:spLocks noGrp="1"/>
          </p:cNvSpPr>
          <p:nvPr>
            <p:ph type="sldNum" sz="quarter" idx="12"/>
          </p:nvPr>
        </p:nvSpPr>
        <p:spPr/>
        <p:txBody>
          <a:bodyPr/>
          <a:lstStyle>
            <a:lvl1pPr>
              <a:defRPr/>
            </a:lvl1pPr>
          </a:lstStyle>
          <a:p>
            <a:pPr>
              <a:defRPr/>
            </a:pPr>
            <a:fld id="{4D0AFB01-69C7-4733-9EB5-42E490707528}" type="slidenum">
              <a:rPr lang="en-GB" altLang="en-US"/>
              <a:pPr>
                <a:defRPr/>
              </a:pPr>
              <a:t>‹#›</a:t>
            </a:fld>
            <a:endParaRPr lang="en-GB" altLang="en-US"/>
          </a:p>
        </p:txBody>
      </p:sp>
    </p:spTree>
    <p:extLst>
      <p:ext uri="{BB962C8B-B14F-4D97-AF65-F5344CB8AC3E}">
        <p14:creationId xmlns:p14="http://schemas.microsoft.com/office/powerpoint/2010/main" val="460808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FD47EB8-83E0-B1DB-2DDE-A20629764F1D}"/>
              </a:ext>
            </a:extLst>
          </p:cNvPr>
          <p:cNvSpPr>
            <a:spLocks noGrp="1"/>
          </p:cNvSpPr>
          <p:nvPr>
            <p:ph type="dt" sz="half" idx="10"/>
          </p:nvPr>
        </p:nvSpPr>
        <p:spPr/>
        <p:txBody>
          <a:bodyPr/>
          <a:lstStyle>
            <a:lvl1pPr>
              <a:defRPr/>
            </a:lvl1pPr>
          </a:lstStyle>
          <a:p>
            <a:pPr>
              <a:defRPr/>
            </a:pPr>
            <a:fld id="{20AE871D-32CE-4171-80CA-EC92CC7A0D39}" type="datetimeFigureOut">
              <a:rPr lang="en-GB"/>
              <a:pPr>
                <a:defRPr/>
              </a:pPr>
              <a:t>11/06/2026</a:t>
            </a:fld>
            <a:endParaRPr lang="en-GB" dirty="0"/>
          </a:p>
        </p:txBody>
      </p:sp>
      <p:sp>
        <p:nvSpPr>
          <p:cNvPr id="6" name="Footer Placeholder 4">
            <a:extLst>
              <a:ext uri="{FF2B5EF4-FFF2-40B4-BE49-F238E27FC236}">
                <a16:creationId xmlns:a16="http://schemas.microsoft.com/office/drawing/2014/main" id="{DD05B673-C91C-17B4-BC9B-211D70671A9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D351C17-8CC4-19DD-B94A-15B48070581A}"/>
              </a:ext>
            </a:extLst>
          </p:cNvPr>
          <p:cNvSpPr>
            <a:spLocks noGrp="1"/>
          </p:cNvSpPr>
          <p:nvPr>
            <p:ph type="sldNum" sz="quarter" idx="12"/>
          </p:nvPr>
        </p:nvSpPr>
        <p:spPr/>
        <p:txBody>
          <a:bodyPr/>
          <a:lstStyle>
            <a:lvl1pPr>
              <a:defRPr/>
            </a:lvl1pPr>
          </a:lstStyle>
          <a:p>
            <a:pPr>
              <a:defRPr/>
            </a:pPr>
            <a:fld id="{FEFBDCD0-F670-404C-A0A2-36D2E2BB7278}" type="slidenum">
              <a:rPr lang="en-GB" altLang="en-US"/>
              <a:pPr>
                <a:defRPr/>
              </a:pPr>
              <a:t>‹#›</a:t>
            </a:fld>
            <a:endParaRPr lang="en-GB" altLang="en-US"/>
          </a:p>
        </p:txBody>
      </p:sp>
    </p:spTree>
    <p:extLst>
      <p:ext uri="{BB962C8B-B14F-4D97-AF65-F5344CB8AC3E}">
        <p14:creationId xmlns:p14="http://schemas.microsoft.com/office/powerpoint/2010/main" val="1208975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68FC04-4907-C68C-0A70-186ADBD3C2B7}"/>
              </a:ext>
            </a:extLst>
          </p:cNvPr>
          <p:cNvSpPr>
            <a:spLocks noGrp="1"/>
          </p:cNvSpPr>
          <p:nvPr>
            <p:ph type="dt" sz="half" idx="10"/>
          </p:nvPr>
        </p:nvSpPr>
        <p:spPr/>
        <p:txBody>
          <a:bodyPr/>
          <a:lstStyle>
            <a:lvl1pPr>
              <a:defRPr/>
            </a:lvl1pPr>
          </a:lstStyle>
          <a:p>
            <a:pPr>
              <a:defRPr/>
            </a:pPr>
            <a:fld id="{0CA99065-E0C9-4425-A23B-8F9BE654AE54}" type="datetimeFigureOut">
              <a:rPr lang="en-GB"/>
              <a:pPr>
                <a:defRPr/>
              </a:pPr>
              <a:t>11/06/2026</a:t>
            </a:fld>
            <a:endParaRPr lang="en-GB" dirty="0"/>
          </a:p>
        </p:txBody>
      </p:sp>
      <p:sp>
        <p:nvSpPr>
          <p:cNvPr id="5" name="Footer Placeholder 4">
            <a:extLst>
              <a:ext uri="{FF2B5EF4-FFF2-40B4-BE49-F238E27FC236}">
                <a16:creationId xmlns:a16="http://schemas.microsoft.com/office/drawing/2014/main" id="{A019AB31-0E19-A84F-151E-3E3079AD323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B47CEEA-4A15-1A73-3E96-A22108AB5075}"/>
              </a:ext>
            </a:extLst>
          </p:cNvPr>
          <p:cNvSpPr>
            <a:spLocks noGrp="1"/>
          </p:cNvSpPr>
          <p:nvPr>
            <p:ph type="sldNum" sz="quarter" idx="12"/>
          </p:nvPr>
        </p:nvSpPr>
        <p:spPr/>
        <p:txBody>
          <a:bodyPr/>
          <a:lstStyle>
            <a:lvl1pPr>
              <a:defRPr/>
            </a:lvl1pPr>
          </a:lstStyle>
          <a:p>
            <a:pPr>
              <a:defRPr/>
            </a:pPr>
            <a:fld id="{A2B9C297-58CF-4DDB-B7D4-64242554C8CA}" type="slidenum">
              <a:rPr lang="en-GB" altLang="en-US"/>
              <a:pPr>
                <a:defRPr/>
              </a:pPr>
              <a:t>‹#›</a:t>
            </a:fld>
            <a:endParaRPr lang="en-GB" altLang="en-US"/>
          </a:p>
        </p:txBody>
      </p:sp>
    </p:spTree>
    <p:extLst>
      <p:ext uri="{BB962C8B-B14F-4D97-AF65-F5344CB8AC3E}">
        <p14:creationId xmlns:p14="http://schemas.microsoft.com/office/powerpoint/2010/main" val="1983639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BC83D6-9201-1526-4DF8-8BC021272D5A}"/>
              </a:ext>
            </a:extLst>
          </p:cNvPr>
          <p:cNvSpPr>
            <a:spLocks noGrp="1"/>
          </p:cNvSpPr>
          <p:nvPr>
            <p:ph type="dt" sz="half" idx="10"/>
          </p:nvPr>
        </p:nvSpPr>
        <p:spPr/>
        <p:txBody>
          <a:bodyPr/>
          <a:lstStyle>
            <a:lvl1pPr>
              <a:defRPr/>
            </a:lvl1pPr>
          </a:lstStyle>
          <a:p>
            <a:pPr>
              <a:defRPr/>
            </a:pPr>
            <a:fld id="{27F4343B-A8C0-470B-8EA1-BF019220F9FB}" type="datetimeFigureOut">
              <a:rPr lang="en-GB"/>
              <a:pPr>
                <a:defRPr/>
              </a:pPr>
              <a:t>11/06/2026</a:t>
            </a:fld>
            <a:endParaRPr lang="en-GB" dirty="0"/>
          </a:p>
        </p:txBody>
      </p:sp>
      <p:sp>
        <p:nvSpPr>
          <p:cNvPr id="5" name="Footer Placeholder 4">
            <a:extLst>
              <a:ext uri="{FF2B5EF4-FFF2-40B4-BE49-F238E27FC236}">
                <a16:creationId xmlns:a16="http://schemas.microsoft.com/office/drawing/2014/main" id="{848FB47A-90CA-DDAA-6A2C-BC58C1D6AB2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80B8421-5E9E-0C9C-6203-549BD4FFCB36}"/>
              </a:ext>
            </a:extLst>
          </p:cNvPr>
          <p:cNvSpPr>
            <a:spLocks noGrp="1"/>
          </p:cNvSpPr>
          <p:nvPr>
            <p:ph type="sldNum" sz="quarter" idx="12"/>
          </p:nvPr>
        </p:nvSpPr>
        <p:spPr/>
        <p:txBody>
          <a:bodyPr/>
          <a:lstStyle>
            <a:lvl1pPr>
              <a:defRPr/>
            </a:lvl1pPr>
          </a:lstStyle>
          <a:p>
            <a:pPr>
              <a:defRPr/>
            </a:pPr>
            <a:fld id="{1238AB5E-1FE8-4AC5-AB90-D54161674EFD}" type="slidenum">
              <a:rPr lang="en-GB" altLang="en-US"/>
              <a:pPr>
                <a:defRPr/>
              </a:pPr>
              <a:t>‹#›</a:t>
            </a:fld>
            <a:endParaRPr lang="en-GB" altLang="en-US"/>
          </a:p>
        </p:txBody>
      </p:sp>
    </p:spTree>
    <p:extLst>
      <p:ext uri="{BB962C8B-B14F-4D97-AF65-F5344CB8AC3E}">
        <p14:creationId xmlns:p14="http://schemas.microsoft.com/office/powerpoint/2010/main" val="946184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BB056F0-CFA8-1856-BE60-05F68B7481E9}"/>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758789E5-44AA-2E93-6BF3-599841B53653}"/>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F9DDD694-6475-37C0-B85D-747AD456DB4D}"/>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13CBB72B-4166-49D7-9C20-5CA24D71CC88}" type="datetimeFigureOut">
              <a:rPr lang="en-GB"/>
              <a:pPr>
                <a:defRPr/>
              </a:pPr>
              <a:t>11/06/2026</a:t>
            </a:fld>
            <a:endParaRPr lang="en-GB" dirty="0"/>
          </a:p>
        </p:txBody>
      </p:sp>
      <p:sp>
        <p:nvSpPr>
          <p:cNvPr id="5" name="Footer Placeholder 4">
            <a:extLst>
              <a:ext uri="{FF2B5EF4-FFF2-40B4-BE49-F238E27FC236}">
                <a16:creationId xmlns:a16="http://schemas.microsoft.com/office/drawing/2014/main" id="{74B16737-E917-B9DA-C45A-BF130494CB15}"/>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B4E8ED6F-3B4F-C38C-B8E7-F3C78C7BFD4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a:defRPr/>
            </a:pPr>
            <a:fld id="{1A2BB7F5-E712-4C5C-86A9-CFB5C795AC82}" type="slidenum">
              <a:rPr lang="en-GB" altLang="en-US"/>
              <a:pPr>
                <a:defRPr/>
              </a:pPr>
              <a:t>‹#›</a:t>
            </a:fld>
            <a:endParaRPr lang="en-GB" alt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www.gov.uk/government/publications/mobile-phones-in-schools/mobile-phones-in-schools"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uidance/data-protection-in-schools/taking-and-using-photos-and-videos-and-using-cctv-in-schools" TargetMode="External"/><Relationship Id="rId2" Type="http://schemas.openxmlformats.org/officeDocument/2006/relationships/hyperlink" Target="https://www.gov.uk/government/publications/searching-screening-and-confisca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AAEBAB75-3DDF-03E6-CFBD-C31FF76EFE24}"/>
              </a:ext>
            </a:extLst>
          </p:cNvPr>
          <p:cNvSpPr/>
          <p:nvPr/>
        </p:nvSpPr>
        <p:spPr>
          <a:xfrm>
            <a:off x="3779838" y="2852738"/>
            <a:ext cx="1800225" cy="1512366"/>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eaLnBrk="1" fontAlgn="auto" hangingPunct="1">
              <a:spcBef>
                <a:spcPts val="0"/>
              </a:spcBef>
              <a:spcAft>
                <a:spcPts val="0"/>
              </a:spcAft>
              <a:defRPr/>
            </a:pPr>
            <a:r>
              <a:rPr lang="en-GB" sz="1600" dirty="0"/>
              <a:t>Oakdale Primary School</a:t>
            </a:r>
          </a:p>
          <a:p>
            <a:pPr algn="ctr" eaLnBrk="1" fontAlgn="auto" hangingPunct="1">
              <a:spcBef>
                <a:spcPts val="0"/>
              </a:spcBef>
              <a:spcAft>
                <a:spcPts val="0"/>
              </a:spcAft>
              <a:defRPr/>
            </a:pPr>
            <a:r>
              <a:rPr lang="en-GB" sz="1600" b="1" dirty="0"/>
              <a:t> Mobile Phone and Smart Devices Policy 2026</a:t>
            </a:r>
          </a:p>
        </p:txBody>
      </p:sp>
      <p:pic>
        <p:nvPicPr>
          <p:cNvPr id="3075" name="Picture 2">
            <a:extLst>
              <a:ext uri="{FF2B5EF4-FFF2-40B4-BE49-F238E27FC236}">
                <a16:creationId xmlns:a16="http://schemas.microsoft.com/office/drawing/2014/main" id="{B5D8BD36-6495-1CF5-3753-31C26732AA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2088" y="3097213"/>
            <a:ext cx="3079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D37113AA-FFF9-0701-BC37-DA541F76FF84}"/>
              </a:ext>
            </a:extLst>
          </p:cNvPr>
          <p:cNvSpPr/>
          <p:nvPr/>
        </p:nvSpPr>
        <p:spPr>
          <a:xfrm>
            <a:off x="107950" y="115888"/>
            <a:ext cx="3560763" cy="4249216"/>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b="1" u="sng" dirty="0">
              <a:solidFill>
                <a:prstClr val="black"/>
              </a:solidFill>
            </a:endParaRPr>
          </a:p>
          <a:p>
            <a:pPr algn="ctr" eaLnBrk="1" fontAlgn="auto" hangingPunct="1">
              <a:spcBef>
                <a:spcPts val="0"/>
              </a:spcBef>
              <a:spcAft>
                <a:spcPts val="0"/>
              </a:spcAft>
              <a:defRPr/>
            </a:pPr>
            <a:r>
              <a:rPr lang="en-GB" sz="1100" b="1" u="sng" dirty="0">
                <a:solidFill>
                  <a:prstClr val="black"/>
                </a:solidFill>
              </a:rPr>
              <a:t>Introduction</a:t>
            </a:r>
          </a:p>
          <a:p>
            <a:pPr algn="ctr" eaLnBrk="1" fontAlgn="auto" hangingPunct="1">
              <a:spcBef>
                <a:spcPts val="0"/>
              </a:spcBef>
              <a:spcAft>
                <a:spcPts val="0"/>
              </a:spcAft>
              <a:defRPr/>
            </a:pPr>
            <a:r>
              <a:rPr lang="en-GB" sz="1100" dirty="0"/>
              <a:t>The </a:t>
            </a:r>
            <a:r>
              <a:rPr lang="en-GB" sz="1100" dirty="0">
                <a:solidFill>
                  <a:schemeClr val="bg1"/>
                </a:solidFill>
              </a:rPr>
              <a:t>DfE's revised guidance on </a:t>
            </a:r>
            <a:r>
              <a:rPr lang="en-GB" sz="1100" dirty="0">
                <a:hlinkClick r:id="rId4"/>
              </a:rPr>
              <a:t>Mobile phones in schools - GOV.UK</a:t>
            </a:r>
            <a:r>
              <a:rPr lang="en-GB" sz="1100" dirty="0"/>
              <a:t> </a:t>
            </a:r>
            <a:r>
              <a:rPr lang="en-GB" sz="1100" dirty="0">
                <a:solidFill>
                  <a:schemeClr val="bg1"/>
                </a:solidFill>
              </a:rPr>
              <a:t>now expects schools to be mobile phone-free "by default".</a:t>
            </a:r>
          </a:p>
          <a:p>
            <a:pPr algn="ctr" eaLnBrk="1" fontAlgn="auto" hangingPunct="1">
              <a:spcBef>
                <a:spcPts val="0"/>
              </a:spcBef>
              <a:spcAft>
                <a:spcPts val="0"/>
              </a:spcAft>
              <a:defRPr/>
            </a:pPr>
            <a:endParaRPr lang="en-GB" sz="1100" b="1" u="sng" dirty="0">
              <a:solidFill>
                <a:schemeClr val="bg1"/>
              </a:solidFill>
            </a:endParaRPr>
          </a:p>
          <a:p>
            <a:pPr algn="ctr" eaLnBrk="1" fontAlgn="auto" hangingPunct="1">
              <a:spcBef>
                <a:spcPts val="0"/>
              </a:spcBef>
              <a:spcAft>
                <a:spcPts val="0"/>
              </a:spcAft>
              <a:defRPr/>
            </a:pPr>
            <a:r>
              <a:rPr lang="en-GB" sz="1100" dirty="0">
                <a:solidFill>
                  <a:prstClr val="black"/>
                </a:solidFill>
              </a:rPr>
              <a:t>At Oakdale Primary School the welfare and well-being of our pupils is paramount. The aim of the Mobile Phone Policy is to allow users to benefit from communication technologies, whilst promoting safe and appropriate practice through establishing clear and robust mobile user guidelines. </a:t>
            </a:r>
          </a:p>
          <a:p>
            <a:pPr algn="ctr" eaLnBrk="1" fontAlgn="auto" hangingPunct="1">
              <a:spcBef>
                <a:spcPts val="0"/>
              </a:spcBef>
              <a:spcAft>
                <a:spcPts val="0"/>
              </a:spcAft>
              <a:defRPr/>
            </a:pPr>
            <a:r>
              <a:rPr lang="en-GB" sz="1100" dirty="0">
                <a:solidFill>
                  <a:prstClr val="black"/>
                </a:solidFill>
              </a:rPr>
              <a:t>It is recognised that it is the enhanced functions of many mobile phones that cause the most concern, offering distractions and disruption to the working day, and which are most susceptible to misuse - including the taking and distribution of indecent images, exploitation and bullying. This policy refers to ALL mobile communication devices. An agreement of trust is promoted regarding the carrying and use of mobile phones within the setting, which is agreed to by all users.</a:t>
            </a:r>
          </a:p>
          <a:p>
            <a:pPr algn="ctr" eaLnBrk="1" fontAlgn="auto" hangingPunct="1">
              <a:spcBef>
                <a:spcPts val="0"/>
              </a:spcBef>
              <a:spcAft>
                <a:spcPts val="0"/>
              </a:spcAft>
              <a:defRPr/>
            </a:pPr>
            <a:r>
              <a:rPr lang="en-GB" sz="1100" dirty="0">
                <a:solidFill>
                  <a:schemeClr val="bg1"/>
                </a:solidFill>
              </a:rPr>
              <a:t>The school accepts no responsibility for phones that are lost, damaged or stolen while you are on the school grounds</a:t>
            </a:r>
          </a:p>
          <a:p>
            <a:pPr algn="ctr" eaLnBrk="1" fontAlgn="auto" hangingPunct="1">
              <a:spcBef>
                <a:spcPts val="0"/>
              </a:spcBef>
              <a:spcAft>
                <a:spcPts val="0"/>
              </a:spcAft>
              <a:defRPr/>
            </a:pPr>
            <a:endParaRPr lang="en-GB" sz="1100" dirty="0">
              <a:solidFill>
                <a:prstClr val="black"/>
              </a:solidFill>
            </a:endParaRPr>
          </a:p>
          <a:p>
            <a:pPr algn="ctr" eaLnBrk="1" fontAlgn="auto" hangingPunct="1">
              <a:spcBef>
                <a:spcPts val="0"/>
              </a:spcBef>
              <a:spcAft>
                <a:spcPts val="0"/>
              </a:spcAft>
              <a:defRPr/>
            </a:pPr>
            <a:endParaRPr lang="en-GB" sz="900" b="1" dirty="0">
              <a:solidFill>
                <a:prstClr val="black"/>
              </a:solidFill>
            </a:endParaRPr>
          </a:p>
        </p:txBody>
      </p:sp>
      <p:sp>
        <p:nvSpPr>
          <p:cNvPr id="10" name="Rounded Rectangle 9">
            <a:extLst>
              <a:ext uri="{FF2B5EF4-FFF2-40B4-BE49-F238E27FC236}">
                <a16:creationId xmlns:a16="http://schemas.microsoft.com/office/drawing/2014/main" id="{A20D2BF0-B24F-1D17-23A1-3B90B17AC9CA}"/>
              </a:ext>
            </a:extLst>
          </p:cNvPr>
          <p:cNvSpPr/>
          <p:nvPr/>
        </p:nvSpPr>
        <p:spPr>
          <a:xfrm>
            <a:off x="97631" y="4436542"/>
            <a:ext cx="5482432" cy="2135311"/>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u="sng" dirty="0">
                <a:solidFill>
                  <a:schemeClr val="bg1"/>
                </a:solidFill>
              </a:rPr>
              <a:t>Mobile Phones for work related purposes</a:t>
            </a:r>
          </a:p>
          <a:p>
            <a:pPr algn="ctr" eaLnBrk="1" fontAlgn="auto" hangingPunct="1">
              <a:spcBef>
                <a:spcPts val="0"/>
              </a:spcBef>
              <a:spcAft>
                <a:spcPts val="0"/>
              </a:spcAft>
              <a:defRPr/>
            </a:pPr>
            <a:r>
              <a:rPr lang="en-GB" sz="1000" dirty="0">
                <a:solidFill>
                  <a:schemeClr val="bg1"/>
                </a:solidFill>
              </a:rPr>
              <a:t>We recognise that mobile phones provide a useful means of communication on off-site activities. However, staff should ensure that:</a:t>
            </a:r>
          </a:p>
          <a:p>
            <a:pPr algn="ctr" eaLnBrk="1" fontAlgn="auto" hangingPunct="1">
              <a:spcBef>
                <a:spcPts val="0"/>
              </a:spcBef>
              <a:spcAft>
                <a:spcPts val="0"/>
              </a:spcAft>
              <a:defRPr/>
            </a:pPr>
            <a:r>
              <a:rPr lang="en-GB" sz="1000" dirty="0">
                <a:solidFill>
                  <a:schemeClr val="bg1"/>
                </a:solidFill>
              </a:rPr>
              <a:t>•Mobile use on these occasions is appropriate and professional (and will never include taking photographs of children).</a:t>
            </a:r>
          </a:p>
          <a:p>
            <a:pPr marL="171450" indent="-171450" algn="ctr" eaLnBrk="1" fontAlgn="auto" hangingPunct="1">
              <a:spcBef>
                <a:spcPts val="0"/>
              </a:spcBef>
              <a:spcAft>
                <a:spcPts val="0"/>
              </a:spcAft>
              <a:buFont typeface="Arial" panose="020B0604020202020204" pitchFamily="34" charset="0"/>
              <a:buChar char="•"/>
              <a:defRPr/>
            </a:pPr>
            <a:r>
              <a:rPr lang="en-GB" sz="1000" dirty="0">
                <a:solidFill>
                  <a:schemeClr val="bg1"/>
                </a:solidFill>
              </a:rPr>
              <a:t>Staff must not give their personal contact details to parents/carers or pupils, including connecting through social media and messaging apps. </a:t>
            </a:r>
          </a:p>
          <a:p>
            <a:pPr algn="ctr" eaLnBrk="1" fontAlgn="auto" hangingPunct="1">
              <a:spcBef>
                <a:spcPts val="0"/>
              </a:spcBef>
              <a:spcAft>
                <a:spcPts val="0"/>
              </a:spcAft>
              <a:defRPr/>
            </a:pPr>
            <a:r>
              <a:rPr lang="en-GB" sz="1000" dirty="0">
                <a:solidFill>
                  <a:schemeClr val="bg1"/>
                </a:solidFill>
              </a:rPr>
              <a:t>•Mobile phones should not be used to make contact with parents unless previously approved e.g. If the school Internet is not working. Generally, all relevant communications should be made via the school office.</a:t>
            </a:r>
          </a:p>
          <a:p>
            <a:pPr algn="ctr" eaLnBrk="1" fontAlgn="auto" hangingPunct="1">
              <a:spcBef>
                <a:spcPts val="0"/>
              </a:spcBef>
              <a:spcAft>
                <a:spcPts val="0"/>
              </a:spcAft>
              <a:defRPr/>
            </a:pPr>
            <a:r>
              <a:rPr lang="en-GB" sz="1000" dirty="0">
                <a:solidFill>
                  <a:schemeClr val="bg1"/>
                </a:solidFill>
              </a:rPr>
              <a:t>•Where parents are accompanying trips they are informed not to make contact with other parents (via calls, text, email or social networking) during the trip or use their phone to take photographs of children. </a:t>
            </a:r>
          </a:p>
          <a:p>
            <a:pPr algn="ctr" eaLnBrk="1" fontAlgn="auto" hangingPunct="1">
              <a:spcBef>
                <a:spcPts val="0"/>
              </a:spcBef>
              <a:spcAft>
                <a:spcPts val="0"/>
              </a:spcAft>
              <a:defRPr/>
            </a:pPr>
            <a:endParaRPr lang="en-GB" sz="1200" dirty="0">
              <a:solidFill>
                <a:schemeClr val="bg1"/>
              </a:solidFill>
            </a:endParaRPr>
          </a:p>
        </p:txBody>
      </p:sp>
      <p:sp>
        <p:nvSpPr>
          <p:cNvPr id="14" name="Rounded Rectangle 13">
            <a:extLst>
              <a:ext uri="{FF2B5EF4-FFF2-40B4-BE49-F238E27FC236}">
                <a16:creationId xmlns:a16="http://schemas.microsoft.com/office/drawing/2014/main" id="{8D597D04-8A4A-6305-672C-8E0131EEB694}"/>
              </a:ext>
            </a:extLst>
          </p:cNvPr>
          <p:cNvSpPr/>
          <p:nvPr/>
        </p:nvSpPr>
        <p:spPr>
          <a:xfrm>
            <a:off x="3779838" y="115888"/>
            <a:ext cx="1800225" cy="2665412"/>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900" b="1" u="sng" dirty="0">
                <a:solidFill>
                  <a:schemeClr val="bg1"/>
                </a:solidFill>
              </a:rPr>
              <a:t>Volunteers, Visitors, Governors and Contractors</a:t>
            </a:r>
          </a:p>
          <a:p>
            <a:pPr algn="ctr" eaLnBrk="1" hangingPunct="1">
              <a:defRPr/>
            </a:pPr>
            <a:r>
              <a:rPr lang="en-GB" sz="900" dirty="0">
                <a:solidFill>
                  <a:schemeClr val="bg1"/>
                </a:solidFill>
              </a:rPr>
              <a:t>All Volunteers, Visitors, Governors and Contractors are expected to follow our mobile phone policy as it relates to staff whilst on the premises. On arrival, such visitors will be informed of our expectations around the use of mobile phones.</a:t>
            </a:r>
          </a:p>
          <a:p>
            <a:pPr algn="ctr" eaLnBrk="1" hangingPunct="1">
              <a:defRPr/>
            </a:pPr>
            <a:r>
              <a:rPr lang="en-GB" sz="900" b="1" u="sng" dirty="0">
                <a:solidFill>
                  <a:schemeClr val="bg1"/>
                </a:solidFill>
              </a:rPr>
              <a:t>Dissemination</a:t>
            </a:r>
          </a:p>
          <a:p>
            <a:pPr algn="ctr" eaLnBrk="1" hangingPunct="1">
              <a:defRPr/>
            </a:pPr>
            <a:r>
              <a:rPr lang="en-GB" sz="900" dirty="0">
                <a:solidFill>
                  <a:schemeClr val="bg1"/>
                </a:solidFill>
              </a:rPr>
              <a:t>The mobile phone policy will be shared with staff and volunteers as part of their induction. It will also be available to parents via the school office and website.</a:t>
            </a:r>
            <a:r>
              <a:rPr lang="en-GB" sz="900" dirty="0"/>
              <a:t> school office and website.</a:t>
            </a:r>
            <a:endParaRPr lang="en-GB" sz="900" dirty="0">
              <a:solidFill>
                <a:schemeClr val="bg1"/>
              </a:solidFill>
            </a:endParaRPr>
          </a:p>
        </p:txBody>
      </p:sp>
      <p:sp>
        <p:nvSpPr>
          <p:cNvPr id="25" name="Rounded Rectangle 24">
            <a:extLst>
              <a:ext uri="{FF2B5EF4-FFF2-40B4-BE49-F238E27FC236}">
                <a16:creationId xmlns:a16="http://schemas.microsoft.com/office/drawing/2014/main" id="{5F2FA107-8614-D176-4C87-8FFDAC2A74CA}"/>
              </a:ext>
            </a:extLst>
          </p:cNvPr>
          <p:cNvSpPr/>
          <p:nvPr/>
        </p:nvSpPr>
        <p:spPr>
          <a:xfrm>
            <a:off x="5676900" y="115888"/>
            <a:ext cx="3302000" cy="6625480"/>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eaLnBrk="1" fontAlgn="auto" hangingPunct="1">
              <a:spcBef>
                <a:spcPts val="0"/>
              </a:spcBef>
              <a:spcAft>
                <a:spcPts val="0"/>
              </a:spcAft>
              <a:defRPr/>
            </a:pPr>
            <a:r>
              <a:rPr lang="en-GB" sz="1100" b="1" u="sng" dirty="0">
                <a:solidFill>
                  <a:prstClr val="black"/>
                </a:solidFill>
              </a:rPr>
              <a:t>Personal Mobiles - Staff</a:t>
            </a:r>
          </a:p>
          <a:p>
            <a:pPr algn="ctr" eaLnBrk="1" fontAlgn="auto" hangingPunct="1">
              <a:spcBef>
                <a:spcPts val="0"/>
              </a:spcBef>
              <a:spcAft>
                <a:spcPts val="0"/>
              </a:spcAft>
              <a:defRPr/>
            </a:pPr>
            <a:r>
              <a:rPr lang="en-GB" sz="1100" b="1" dirty="0">
                <a:solidFill>
                  <a:prstClr val="black"/>
                </a:solidFill>
              </a:rPr>
              <a:t>•</a:t>
            </a:r>
            <a:r>
              <a:rPr lang="en-GB" sz="1100" dirty="0">
                <a:solidFill>
                  <a:prstClr val="black"/>
                </a:solidFill>
              </a:rPr>
              <a:t>Staff members are not permitted to make/receive calls/texts during contact time with children. Emergency contact should be made via the school office.</a:t>
            </a:r>
          </a:p>
          <a:p>
            <a:pPr algn="ctr" eaLnBrk="1" fontAlgn="auto" hangingPunct="1">
              <a:spcBef>
                <a:spcPts val="0"/>
              </a:spcBef>
              <a:spcAft>
                <a:spcPts val="0"/>
              </a:spcAft>
              <a:defRPr/>
            </a:pPr>
            <a:r>
              <a:rPr lang="en-GB" sz="1100" dirty="0">
                <a:solidFill>
                  <a:prstClr val="black"/>
                </a:solidFill>
              </a:rPr>
              <a:t>•Staff should have their phones on silent or switched off and out of sight during class time.</a:t>
            </a:r>
          </a:p>
          <a:p>
            <a:pPr algn="ctr" eaLnBrk="1" fontAlgn="auto" hangingPunct="1">
              <a:spcBef>
                <a:spcPts val="0"/>
              </a:spcBef>
              <a:spcAft>
                <a:spcPts val="0"/>
              </a:spcAft>
              <a:defRPr/>
            </a:pPr>
            <a:r>
              <a:rPr lang="en-GB" sz="1100" dirty="0">
                <a:solidFill>
                  <a:prstClr val="black"/>
                </a:solidFill>
              </a:rPr>
              <a:t>•Mobile phones should not be used in a space where children are present </a:t>
            </a:r>
          </a:p>
          <a:p>
            <a:pPr algn="ctr" eaLnBrk="1" fontAlgn="auto" hangingPunct="1">
              <a:spcBef>
                <a:spcPts val="0"/>
              </a:spcBef>
              <a:spcAft>
                <a:spcPts val="0"/>
              </a:spcAft>
              <a:defRPr/>
            </a:pPr>
            <a:r>
              <a:rPr lang="en-GB" sz="1100" dirty="0">
                <a:solidFill>
                  <a:prstClr val="black"/>
                </a:solidFill>
              </a:rPr>
              <a:t>•Use of phones (inc. receiving/sending texts and emails) should be limited to non-contact time when no children are present e.g. staff room </a:t>
            </a:r>
          </a:p>
          <a:p>
            <a:pPr algn="ctr" eaLnBrk="1" fontAlgn="auto" hangingPunct="1">
              <a:spcBef>
                <a:spcPts val="0"/>
              </a:spcBef>
              <a:spcAft>
                <a:spcPts val="0"/>
              </a:spcAft>
              <a:defRPr/>
            </a:pPr>
            <a:r>
              <a:rPr lang="en-GB" sz="1100" dirty="0">
                <a:solidFill>
                  <a:prstClr val="black"/>
                </a:solidFill>
              </a:rPr>
              <a:t>• It is also advised that staff security protect access to functions of their phone.</a:t>
            </a:r>
          </a:p>
          <a:p>
            <a:pPr algn="ctr" eaLnBrk="1" fontAlgn="auto" hangingPunct="1">
              <a:spcBef>
                <a:spcPts val="0"/>
              </a:spcBef>
              <a:spcAft>
                <a:spcPts val="0"/>
              </a:spcAft>
              <a:defRPr/>
            </a:pPr>
            <a:r>
              <a:rPr lang="en-GB" sz="1100" dirty="0">
                <a:solidFill>
                  <a:prstClr val="black"/>
                </a:solidFill>
              </a:rPr>
              <a:t>•Should there be exceptional circumstances (e.g. acutely sick relative), then staff should make the </a:t>
            </a:r>
            <a:r>
              <a:rPr lang="en-GB" sz="1100" dirty="0" err="1">
                <a:solidFill>
                  <a:prstClr val="black"/>
                </a:solidFill>
              </a:rPr>
              <a:t>Headteacher</a:t>
            </a:r>
            <a:r>
              <a:rPr lang="en-GB" sz="1100" dirty="0">
                <a:solidFill>
                  <a:prstClr val="black"/>
                </a:solidFill>
              </a:rPr>
              <a:t> aware of this and can have their phone in case of having to receive an emergency call.</a:t>
            </a:r>
          </a:p>
          <a:p>
            <a:pPr algn="ctr" eaLnBrk="1" fontAlgn="auto" hangingPunct="1">
              <a:spcBef>
                <a:spcPts val="0"/>
              </a:spcBef>
              <a:spcAft>
                <a:spcPts val="0"/>
              </a:spcAft>
              <a:defRPr/>
            </a:pPr>
            <a:r>
              <a:rPr lang="en-GB" sz="1100" dirty="0">
                <a:solidFill>
                  <a:prstClr val="black"/>
                </a:solidFill>
              </a:rPr>
              <a:t>• Staff members are not at any time permitted to use recording equipment on their mobile phones, for example: to take recordings of children, or sharing images. Legitimate recordings and photographs should be captured using school equipment such as cameras and tablets. </a:t>
            </a:r>
          </a:p>
          <a:p>
            <a:pPr marL="171450" indent="-171450" algn="ctr" eaLnBrk="1" fontAlgn="auto" hangingPunct="1">
              <a:spcBef>
                <a:spcPts val="0"/>
              </a:spcBef>
              <a:spcAft>
                <a:spcPts val="0"/>
              </a:spcAft>
              <a:buFont typeface="Arial" panose="020B0604020202020204" pitchFamily="34" charset="0"/>
              <a:buChar char="•"/>
              <a:defRPr/>
            </a:pPr>
            <a:r>
              <a:rPr lang="en-GB" sz="1100" dirty="0">
                <a:solidFill>
                  <a:prstClr val="black"/>
                </a:solidFill>
              </a:rPr>
              <a:t>Staff must not use their personal mobile phones to process personal data, or any other confidential school information, including entering such data into generative artificial intelligence (AI) tools such as chatbots (e.g. ChatGPT and Google Bard). Refer to AUP.</a:t>
            </a:r>
          </a:p>
          <a:p>
            <a:pPr algn="ctr" eaLnBrk="1" fontAlgn="auto" hangingPunct="1">
              <a:spcBef>
                <a:spcPts val="0"/>
              </a:spcBef>
              <a:spcAft>
                <a:spcPts val="0"/>
              </a:spcAft>
              <a:defRPr/>
            </a:pPr>
            <a:r>
              <a:rPr lang="en-GB" sz="1100" dirty="0">
                <a:solidFill>
                  <a:prstClr val="black"/>
                </a:solidFill>
              </a:rPr>
              <a:t>•Staff should report any usage of mobile devices that causes them concern to the Headteacher .</a:t>
            </a:r>
          </a:p>
          <a:p>
            <a:pPr algn="ctr" eaLnBrk="1" fontAlgn="auto" hangingPunct="1">
              <a:spcBef>
                <a:spcPts val="0"/>
              </a:spcBef>
              <a:spcAft>
                <a:spcPts val="0"/>
              </a:spcAft>
              <a:defRPr/>
            </a:pPr>
            <a:r>
              <a:rPr lang="en-GB" sz="1100" dirty="0">
                <a:solidFill>
                  <a:prstClr val="black"/>
                </a:solidFill>
              </a:rPr>
              <a:t>Expectation to keep both pupils and staff safe is also referenced in the school Code of Conduct and Safeguarding policies.</a:t>
            </a:r>
          </a:p>
          <a:p>
            <a:pPr algn="ctr" eaLnBrk="1" fontAlgn="auto" hangingPunct="1">
              <a:spcBef>
                <a:spcPts val="0"/>
              </a:spcBef>
              <a:spcAft>
                <a:spcPts val="0"/>
              </a:spcAft>
              <a:defRPr/>
            </a:pPr>
            <a:endParaRPr lang="en-GB" sz="900" b="1" dirty="0">
              <a:solidFill>
                <a:prstClr val="black"/>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19">
            <a:extLst>
              <a:ext uri="{FF2B5EF4-FFF2-40B4-BE49-F238E27FC236}">
                <a16:creationId xmlns:a16="http://schemas.microsoft.com/office/drawing/2014/main" id="{BD3FA845-030A-1C95-8E5F-870056FF96A0}"/>
              </a:ext>
            </a:extLst>
          </p:cNvPr>
          <p:cNvSpPr/>
          <p:nvPr/>
        </p:nvSpPr>
        <p:spPr>
          <a:xfrm>
            <a:off x="4716016" y="116633"/>
            <a:ext cx="4315272" cy="4608511"/>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1100" b="1" u="sng" dirty="0">
                <a:solidFill>
                  <a:schemeClr val="bg1"/>
                </a:solidFill>
              </a:rPr>
              <a:t>Personal Mobiles - Pupils</a:t>
            </a:r>
          </a:p>
          <a:p>
            <a:pPr algn="ctr" eaLnBrk="1" hangingPunct="1">
              <a:defRPr/>
            </a:pPr>
            <a:r>
              <a:rPr lang="en-GB" sz="1100" dirty="0">
                <a:solidFill>
                  <a:schemeClr val="bg1"/>
                </a:solidFill>
              </a:rPr>
              <a:t>Pupils will be educated about the safe, responsible, and appropriate use of mobile and smart devices. This includes understanding expected standards of behaviour, safeguarding risks and consequences of policy breaches at a level appropriate to their age and/or understanding. </a:t>
            </a:r>
          </a:p>
          <a:p>
            <a:pPr algn="ctr" eaLnBrk="1" hangingPunct="1">
              <a:defRPr/>
            </a:pPr>
            <a:r>
              <a:rPr kumimoji="0" lang="en-GB" sz="1100" b="0" i="0" u="none" strike="noStrike" kern="1200" cap="none" spc="0" normalizeH="0" baseline="0" noProof="0" dirty="0">
                <a:ln>
                  <a:noFill/>
                </a:ln>
                <a:solidFill>
                  <a:prstClr val="black"/>
                </a:solidFill>
                <a:effectLst/>
                <a:uLnTx/>
                <a:uFillTx/>
                <a:latin typeface="Calibri"/>
                <a:ea typeface="+mn-ea"/>
                <a:cs typeface="+mn-cs"/>
              </a:rPr>
              <a:t>We recognise that mobile phones are part of everyday life for many children and that they can play an important role in helping pupils to feel safe and secure. </a:t>
            </a:r>
            <a:r>
              <a:rPr lang="en-GB" sz="1100" dirty="0">
                <a:solidFill>
                  <a:schemeClr val="bg1"/>
                </a:solidFill>
              </a:rPr>
              <a:t>Year 5 and 6 pupils ONLY are permitted to bring mobile phones onto site but must agree to the following rules:</a:t>
            </a:r>
          </a:p>
          <a:p>
            <a:pPr algn="ctr" eaLnBrk="1" hangingPunct="1">
              <a:defRPr/>
            </a:pPr>
            <a:r>
              <a:rPr lang="en-GB" sz="1100" dirty="0">
                <a:solidFill>
                  <a:schemeClr val="bg1"/>
                </a:solidFill>
              </a:rPr>
              <a:t>•</a:t>
            </a:r>
            <a:r>
              <a:rPr lang="en-GB" sz="1100" b="1" dirty="0">
                <a:solidFill>
                  <a:schemeClr val="bg1"/>
                </a:solidFill>
              </a:rPr>
              <a:t>Pupils are not permitted to have mobile phones on trips</a:t>
            </a:r>
          </a:p>
          <a:p>
            <a:pPr algn="ctr" eaLnBrk="1" hangingPunct="1">
              <a:defRPr/>
            </a:pPr>
            <a:r>
              <a:rPr lang="en-GB" sz="1100" b="1" dirty="0">
                <a:solidFill>
                  <a:schemeClr val="bg1"/>
                </a:solidFill>
              </a:rPr>
              <a:t>• the phone must be handed in (switched off) to the class teacher first thing in the morning where they will be stored in a locked cupboard. They will be collected at home time (the phone is left at the owner’s own risk).</a:t>
            </a:r>
          </a:p>
          <a:p>
            <a:pPr algn="ctr" eaLnBrk="1" hangingPunct="1">
              <a:defRPr/>
            </a:pPr>
            <a:r>
              <a:rPr lang="en-GB" sz="1100" b="1" dirty="0">
                <a:solidFill>
                  <a:schemeClr val="bg1"/>
                </a:solidFill>
              </a:rPr>
              <a:t>• Mobile phones brought to school without permission will be confiscated and returned at the end of the day.</a:t>
            </a:r>
          </a:p>
          <a:p>
            <a:pPr algn="ctr" eaLnBrk="1" hangingPunct="1">
              <a:defRPr/>
            </a:pPr>
            <a:r>
              <a:rPr lang="en-GB" sz="1100" b="1" dirty="0">
                <a:solidFill>
                  <a:schemeClr val="bg1"/>
                </a:solidFill>
              </a:rPr>
              <a:t>• Pupils who have smart watches or any other devices that allow online access are not permitted.</a:t>
            </a:r>
            <a:endParaRPr lang="en-GB" sz="1100" dirty="0">
              <a:solidFill>
                <a:schemeClr val="bg1"/>
              </a:solidFill>
            </a:endParaRPr>
          </a:p>
          <a:p>
            <a:pPr algn="ctr" eaLnBrk="1" hangingPunct="1">
              <a:defRPr/>
            </a:pPr>
            <a:r>
              <a:rPr lang="en-GB" sz="1100" dirty="0">
                <a:solidFill>
                  <a:schemeClr val="bg1"/>
                </a:solidFill>
              </a:rPr>
              <a:t>Where mobile phones are used in or out of school to bully or intimidate others, then the head teacher has the power to intervene ‘to such an extent as it is reasonable to regulate the behaviour of pupils when they are off the school site’ This may include confiscation of the mobile phone - refer to Anti-Bullying Policy and </a:t>
            </a:r>
            <a:r>
              <a:rPr lang="en-GB" sz="1100" dirty="0">
                <a:hlinkClick r:id="rId2"/>
              </a:rPr>
              <a:t>Searching, screening and confiscation in schools - GOV.UK</a:t>
            </a:r>
            <a:endParaRPr lang="en-GB" sz="1100" dirty="0">
              <a:solidFill>
                <a:schemeClr val="bg1"/>
              </a:solidFill>
            </a:endParaRPr>
          </a:p>
        </p:txBody>
      </p:sp>
      <p:sp>
        <p:nvSpPr>
          <p:cNvPr id="11" name="Rounded Rectangle 10">
            <a:extLst>
              <a:ext uri="{FF2B5EF4-FFF2-40B4-BE49-F238E27FC236}">
                <a16:creationId xmlns:a16="http://schemas.microsoft.com/office/drawing/2014/main" id="{15A22F45-AC5A-9CDD-06F5-C141EE2A0227}"/>
              </a:ext>
            </a:extLst>
          </p:cNvPr>
          <p:cNvSpPr/>
          <p:nvPr/>
        </p:nvSpPr>
        <p:spPr>
          <a:xfrm>
            <a:off x="107950" y="116633"/>
            <a:ext cx="4464050" cy="4608511"/>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sz="1100" b="1" u="sng" dirty="0">
              <a:solidFill>
                <a:schemeClr val="bg1"/>
              </a:solidFill>
            </a:endParaRPr>
          </a:p>
          <a:p>
            <a:pPr algn="ctr" eaLnBrk="1" hangingPunct="1">
              <a:defRPr/>
            </a:pPr>
            <a:endParaRPr lang="en-GB" sz="1100" b="1" u="sng">
              <a:solidFill>
                <a:schemeClr val="bg1"/>
              </a:solidFill>
            </a:endParaRPr>
          </a:p>
          <a:p>
            <a:pPr algn="ctr" eaLnBrk="1" hangingPunct="1">
              <a:defRPr/>
            </a:pPr>
            <a:r>
              <a:rPr lang="en-GB" sz="1100" b="1" u="sng">
                <a:solidFill>
                  <a:schemeClr val="bg1"/>
                </a:solidFill>
              </a:rPr>
              <a:t>Parents</a:t>
            </a:r>
            <a:endParaRPr lang="en-GB" sz="1100" b="1" u="sng" dirty="0">
              <a:solidFill>
                <a:schemeClr val="bg1"/>
              </a:solidFill>
            </a:endParaRPr>
          </a:p>
          <a:p>
            <a:pPr algn="ctr" eaLnBrk="1" hangingPunct="1">
              <a:defRPr/>
            </a:pPr>
            <a:r>
              <a:rPr lang="en-GB" sz="1100" dirty="0">
                <a:solidFill>
                  <a:schemeClr val="bg1"/>
                </a:solidFill>
              </a:rPr>
              <a:t>While we would prefer parents not to use their mobile phones while at school, we recognise that this would be impossible to regulate and that many parents see their phones as essential means of communication. We therefore ask that parents’ usage of mobile phones, whilst on the school site is courteous and appropriate to the school environment. </a:t>
            </a:r>
          </a:p>
          <a:p>
            <a:pPr algn="ctr" eaLnBrk="1" hangingPunct="1">
              <a:defRPr/>
            </a:pPr>
            <a:r>
              <a:rPr lang="en-GB" sz="1100" b="1" dirty="0">
                <a:solidFill>
                  <a:schemeClr val="bg1"/>
                </a:solidFill>
              </a:rPr>
              <a:t>Video calling is not allowed on site. Photographs must not be taken. Parents are not permitted to record meetings on a mobile device.</a:t>
            </a:r>
          </a:p>
          <a:p>
            <a:pPr algn="ctr" eaLnBrk="1" hangingPunct="1">
              <a:defRPr/>
            </a:pPr>
            <a:r>
              <a:rPr lang="en-GB" sz="1100" dirty="0">
                <a:solidFill>
                  <a:schemeClr val="bg1"/>
                </a:solidFill>
              </a:rPr>
              <a:t>Stars Nursery have their own policy and do not allow any mobile phones in the vicinity of their site.</a:t>
            </a:r>
          </a:p>
          <a:p>
            <a:pPr algn="ctr" eaLnBrk="1" hangingPunct="1">
              <a:defRPr/>
            </a:pPr>
            <a:r>
              <a:rPr lang="en-GB" sz="1100" dirty="0">
                <a:solidFill>
                  <a:schemeClr val="bg1"/>
                </a:solidFill>
              </a:rPr>
              <a:t>We also allow parents to photograph school events such as class assemblies using their mobile phones under the following conditions:</a:t>
            </a:r>
          </a:p>
          <a:p>
            <a:pPr marL="171450" indent="-171450" algn="ctr" eaLnBrk="1" hangingPunct="1">
              <a:buFont typeface="Arial" panose="020B0604020202020204" pitchFamily="34" charset="0"/>
              <a:buChar char="•"/>
              <a:defRPr/>
            </a:pPr>
            <a:r>
              <a:rPr lang="en-GB" sz="1100" dirty="0">
                <a:solidFill>
                  <a:schemeClr val="bg1"/>
                </a:solidFill>
              </a:rPr>
              <a:t>  </a:t>
            </a:r>
            <a:r>
              <a:rPr lang="en-GB" sz="1100" b="1" dirty="0">
                <a:solidFill>
                  <a:schemeClr val="bg1"/>
                </a:solidFill>
              </a:rPr>
              <a:t>we insist that parents do not publish images (e.g. on social networking sites) that include any children other than their own</a:t>
            </a:r>
            <a:r>
              <a:rPr lang="en-GB" sz="1100" dirty="0">
                <a:solidFill>
                  <a:schemeClr val="bg1"/>
                </a:solidFill>
              </a:rPr>
              <a:t>. </a:t>
            </a:r>
          </a:p>
          <a:p>
            <a:pPr marL="171450" indent="-171450" algn="ctr" eaLnBrk="1" hangingPunct="1">
              <a:buFont typeface="Arial" panose="020B0604020202020204" pitchFamily="34" charset="0"/>
              <a:buChar char="•"/>
              <a:defRPr/>
            </a:pPr>
            <a:r>
              <a:rPr lang="en-GB" sz="1100" b="1" dirty="0">
                <a:solidFill>
                  <a:schemeClr val="bg1"/>
                </a:solidFill>
              </a:rPr>
              <a:t>A photograph opportunity will be provided after events. We no longer allow parents to take images during performances as we cannot police this and ensure safeguards for pupils without consent.</a:t>
            </a:r>
          </a:p>
          <a:p>
            <a:pPr marL="171450" indent="-171450" algn="ctr" eaLnBrk="1" hangingPunct="1">
              <a:buFont typeface="Arial" panose="020B0604020202020204" pitchFamily="34" charset="0"/>
              <a:buChar char="•"/>
              <a:defRPr/>
            </a:pPr>
            <a:r>
              <a:rPr lang="en-GB" sz="1100" b="1" dirty="0">
                <a:solidFill>
                  <a:schemeClr val="bg1"/>
                </a:solidFill>
              </a:rPr>
              <a:t>Photographs should only be taken of your child/children</a:t>
            </a:r>
          </a:p>
          <a:p>
            <a:pPr algn="ctr" eaLnBrk="1" hangingPunct="1">
              <a:defRPr/>
            </a:pPr>
            <a:r>
              <a:rPr lang="en-GB" sz="1100" b="1" dirty="0">
                <a:solidFill>
                  <a:schemeClr val="bg1"/>
                </a:solidFill>
              </a:rPr>
              <a:t>-Videoing is not permitted</a:t>
            </a:r>
          </a:p>
          <a:p>
            <a:pPr algn="ctr" eaLnBrk="1" hangingPunct="1">
              <a:defRPr/>
            </a:pPr>
            <a:endParaRPr lang="en-GB" sz="1100" dirty="0">
              <a:solidFill>
                <a:schemeClr val="bg1"/>
              </a:solidFill>
            </a:endParaRPr>
          </a:p>
          <a:p>
            <a:pPr algn="ctr" eaLnBrk="1" hangingPunct="1">
              <a:defRPr/>
            </a:pPr>
            <a:r>
              <a:rPr lang="en-GB" sz="1100" dirty="0">
                <a:solidFill>
                  <a:schemeClr val="bg1"/>
                </a:solidFill>
              </a:rPr>
              <a:t>Please refer to </a:t>
            </a:r>
            <a:r>
              <a:rPr lang="en-GB" sz="1100" dirty="0">
                <a:hlinkClick r:id="rId3"/>
              </a:rPr>
              <a:t>Data protection in schools - Taking and using photos and videos, and using CCTV in schools - Guidance - GOV.UK</a:t>
            </a:r>
            <a:endParaRPr lang="en-GB" sz="1100" dirty="0"/>
          </a:p>
          <a:p>
            <a:pPr algn="ctr" eaLnBrk="1" hangingPunct="1">
              <a:defRPr/>
            </a:pPr>
            <a:endParaRPr lang="en-GB" sz="1100" dirty="0">
              <a:solidFill>
                <a:schemeClr val="bg1"/>
              </a:solidFill>
            </a:endParaRPr>
          </a:p>
          <a:p>
            <a:pPr algn="ctr" eaLnBrk="1" hangingPunct="1">
              <a:defRPr/>
            </a:pPr>
            <a:endParaRPr lang="en-GB" sz="1200" dirty="0">
              <a:solidFill>
                <a:schemeClr val="bg1"/>
              </a:solidFill>
            </a:endParaRPr>
          </a:p>
        </p:txBody>
      </p:sp>
      <p:sp>
        <p:nvSpPr>
          <p:cNvPr id="2" name="Rectangle: Rounded Corners 1">
            <a:extLst>
              <a:ext uri="{FF2B5EF4-FFF2-40B4-BE49-F238E27FC236}">
                <a16:creationId xmlns:a16="http://schemas.microsoft.com/office/drawing/2014/main" id="{87E0925F-A614-5EBA-B608-26B90CDE54A2}"/>
              </a:ext>
            </a:extLst>
          </p:cNvPr>
          <p:cNvSpPr/>
          <p:nvPr/>
        </p:nvSpPr>
        <p:spPr>
          <a:xfrm>
            <a:off x="107950" y="4869160"/>
            <a:ext cx="8923338" cy="1872207"/>
          </a:xfrm>
          <a:prstGeom prst="round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bg1"/>
                </a:solidFill>
              </a:rPr>
              <a:t>We understand that location trackers such as AirTags can provide reassurance to parents and carers, particularly those whose children travel a long distance to and from school or who are going on a school trip. However, we’re concerned about:</a:t>
            </a:r>
          </a:p>
          <a:p>
            <a:pPr marL="171450" indent="-171450" algn="ctr">
              <a:buFont typeface="Arial" panose="020B0604020202020204" pitchFamily="34" charset="0"/>
              <a:buChar char="•"/>
            </a:pPr>
            <a:r>
              <a:rPr lang="en-GB" sz="1100" dirty="0">
                <a:solidFill>
                  <a:schemeClr val="bg1"/>
                </a:solidFill>
              </a:rPr>
              <a:t> Unauthorised tracking: where a pupil is tracked without their knowledge, or by a person who has no legal access to them. Trackers can also indicate the location of anyone travelling with the pupil who has not consented to be tracked in this way.</a:t>
            </a:r>
          </a:p>
          <a:p>
            <a:pPr marL="171450" indent="-171450" algn="ctr">
              <a:buFont typeface="Arial" panose="020B0604020202020204" pitchFamily="34" charset="0"/>
              <a:buChar char="•"/>
            </a:pPr>
            <a:r>
              <a:rPr lang="en-GB" sz="1100" dirty="0">
                <a:solidFill>
                  <a:schemeClr val="bg1"/>
                </a:solidFill>
              </a:rPr>
              <a:t> Additional functions: alarms, two-way communication, remote listening capability and other functions that some trackers provide can be disruptive and raise data protection and legal concerns </a:t>
            </a:r>
          </a:p>
          <a:p>
            <a:pPr marL="171450" indent="-171450" algn="ctr">
              <a:buFont typeface="Arial" panose="020B0604020202020204" pitchFamily="34" charset="0"/>
              <a:buChar char="•"/>
            </a:pPr>
            <a:r>
              <a:rPr lang="en-GB" sz="1100" dirty="0">
                <a:solidFill>
                  <a:schemeClr val="bg1"/>
                </a:solidFill>
              </a:rPr>
              <a:t> Increasing anxiety: disruptions to expected location data – due to unavoidable changes of route or plan (e.g. on a school trip), or to device loss or malfunction – can cause anxiety to both parents/carers and to pupils and staff who are aware of potential parent/carer worry </a:t>
            </a:r>
          </a:p>
          <a:p>
            <a:pPr algn="ctr"/>
            <a:r>
              <a:rPr lang="en-GB" sz="1100" dirty="0">
                <a:solidFill>
                  <a:schemeClr val="bg1"/>
                </a:solidFill>
              </a:rPr>
              <a:t>For these reasons we have decided not to allow location tracking devices on school grounds, on school trips or at off-site events. </a:t>
            </a:r>
          </a:p>
          <a:p>
            <a:pPr algn="ctr"/>
            <a:r>
              <a:rPr lang="en-GB" sz="1100" dirty="0">
                <a:solidFill>
                  <a:schemeClr val="bg1"/>
                </a:solidFill>
              </a:rPr>
              <a:t>If we do find that a pupil is carrying or using a tracking device, we will confiscate it until the end of the school day. </a:t>
            </a:r>
          </a:p>
        </p:txBody>
      </p:sp>
    </p:spTree>
    <p:extLst>
      <p:ext uri="{BB962C8B-B14F-4D97-AF65-F5344CB8AC3E}">
        <p14:creationId xmlns:p14="http://schemas.microsoft.com/office/powerpoint/2010/main" val="7856307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44749E853C4A45B89B8F4A7C1E44C5" ma:contentTypeVersion="19" ma:contentTypeDescription="Create a new document." ma:contentTypeScope="" ma:versionID="802ad7ade683735cb7b1e0cbaf3c92ad">
  <xsd:schema xmlns:xsd="http://www.w3.org/2001/XMLSchema" xmlns:xs="http://www.w3.org/2001/XMLSchema" xmlns:p="http://schemas.microsoft.com/office/2006/metadata/properties" xmlns:ns2="337df6c1-bcf1-425c-b09a-239f849ecf8e" xmlns:ns3="9affaf54-eb8f-4f2b-846c-0edd3788e7cd" targetNamespace="http://schemas.microsoft.com/office/2006/metadata/properties" ma:root="true" ma:fieldsID="bf5c20a7c4f7f7b90cbd411151d7a3b2" ns2:_="" ns3:_="">
    <xsd:import namespace="337df6c1-bcf1-425c-b09a-239f849ecf8e"/>
    <xsd:import namespace="9affaf54-eb8f-4f2b-846c-0edd3788e7cd"/>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AutoKeyPoints" minOccurs="0"/>
                <xsd:element ref="ns2:MediaServiceKeyPoint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7df6c1-bcf1-425c-b09a-239f849ecf8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2b59494-d9fc-4af2-b1b2-d1425649dd98"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ffaf54-eb8f-4f2b-846c-0edd3788e7c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228ad76-87d8-4314-b9d8-93d469e65062}" ma:internalName="TaxCatchAll" ma:showField="CatchAllData" ma:web="9affaf54-eb8f-4f2b-846c-0edd3788e7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337df6c1-bcf1-425c-b09a-239f849ecf8e">
      <Terms xmlns="http://schemas.microsoft.com/office/infopath/2007/PartnerControls"/>
    </lcf76f155ced4ddcb4097134ff3c332f>
    <TaxCatchAll xmlns="9affaf54-eb8f-4f2b-846c-0edd3788e7cd" xsi:nil="true"/>
  </documentManagement>
</p:properties>
</file>

<file path=customXml/itemProps1.xml><?xml version="1.0" encoding="utf-8"?>
<ds:datastoreItem xmlns:ds="http://schemas.openxmlformats.org/officeDocument/2006/customXml" ds:itemID="{4CBB3DEF-2121-471F-BB26-FDDCD16980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37df6c1-bcf1-425c-b09a-239f849ecf8e"/>
    <ds:schemaRef ds:uri="9affaf54-eb8f-4f2b-846c-0edd3788e7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784ED86-670E-4A61-9972-D8D3C6D46CC6}">
  <ds:schemaRefs>
    <ds:schemaRef ds:uri="http://schemas.microsoft.com/sharepoint/v3/contenttype/forms"/>
  </ds:schemaRefs>
</ds:datastoreItem>
</file>

<file path=customXml/itemProps3.xml><?xml version="1.0" encoding="utf-8"?>
<ds:datastoreItem xmlns:ds="http://schemas.openxmlformats.org/officeDocument/2006/customXml" ds:itemID="{0072862E-5A9E-4EF4-BB6D-6EE4FCB02ECD}">
  <ds:schemaRefs>
    <ds:schemaRef ds:uri="http://schemas.microsoft.com/office/2006/metadata/longProperties"/>
  </ds:schemaRefs>
</ds:datastoreItem>
</file>

<file path=customXml/itemProps4.xml><?xml version="1.0" encoding="utf-8"?>
<ds:datastoreItem xmlns:ds="http://schemas.openxmlformats.org/officeDocument/2006/customXml" ds:itemID="{158A332C-B038-49FC-A9E6-A09B284D28BE}">
  <ds:schemaRefs>
    <ds:schemaRef ds:uri="http://www.w3.org/XML/1998/namespace"/>
    <ds:schemaRef ds:uri="http://schemas.microsoft.com/office/2006/metadata/properties"/>
    <ds:schemaRef ds:uri="http://purl.org/dc/elements/1.1/"/>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9affaf54-eb8f-4f2b-846c-0edd3788e7cd"/>
    <ds:schemaRef ds:uri="337df6c1-bcf1-425c-b09a-239f849ecf8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14799</TotalTime>
  <Words>1445</Words>
  <Application>Microsoft Office PowerPoint</Application>
  <PresentationFormat>On-screen Show (4:3)</PresentationFormat>
  <Paragraphs>58</Paragraphs>
  <Slides>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Naomi Griffiths</cp:lastModifiedBy>
  <cp:revision>38</cp:revision>
  <cp:lastPrinted>2018-11-21T16:16:48Z</cp:lastPrinted>
  <dcterms:created xsi:type="dcterms:W3CDTF">2016-02-12T10:09:36Z</dcterms:created>
  <dcterms:modified xsi:type="dcterms:W3CDTF">2026-06-11T10:21:16Z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kbritton</vt:lpwstr>
  </property>
  <property fmtid="{D5CDD505-2E9C-101B-9397-08002B2CF9AE}" pid="3" name="Order">
    <vt:lpwstr>885000.000000000</vt:lpwstr>
  </property>
  <property fmtid="{D5CDD505-2E9C-101B-9397-08002B2CF9AE}" pid="4" name="display_urn:schemas-microsoft-com:office:office#Author">
    <vt:lpwstr>kbritton</vt:lpwstr>
  </property>
  <property fmtid="{D5CDD505-2E9C-101B-9397-08002B2CF9AE}" pid="5" name="MediaServiceImageTags">
    <vt:lpwstr/>
  </property>
</Properties>
</file>